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468" r:id="rId2"/>
    <p:sldId id="498" r:id="rId3"/>
    <p:sldId id="505" r:id="rId4"/>
    <p:sldId id="501" r:id="rId5"/>
    <p:sldId id="506" r:id="rId6"/>
    <p:sldId id="502" r:id="rId7"/>
    <p:sldId id="503" r:id="rId8"/>
    <p:sldId id="504" r:id="rId9"/>
    <p:sldId id="264" r:id="rId10"/>
  </p:sldIdLst>
  <p:sldSz cx="18288000" cy="10287000"/>
  <p:notesSz cx="6858000" cy="9144000"/>
  <p:embeddedFontLst>
    <p:embeddedFont>
      <p:font typeface="Work Sans Light" pitchFamily="2" charset="0"/>
      <p:regular r:id="rId12"/>
      <p:italic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25" d="100"/>
          <a:sy n="25" d="100"/>
        </p:scale>
        <p:origin x="1740" y="5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153ECD-F526-42F9-BB98-12B057081FBD}" type="datetimeFigureOut">
              <a:rPr lang="es-CO" smtClean="0"/>
              <a:t>30/09/2025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9F1FBC-3D30-4BA6-AD8B-502B9B8B36B3}" type="slidenum">
              <a:rPr lang="es-CO" smtClean="0"/>
              <a:t>‹Nº›</a:t>
            </a:fld>
            <a:endParaRPr lang="es-CO"/>
          </a:p>
        </p:txBody>
      </p:sp>
    </p:spTree>
    <p:extLst>
      <p:ext uri="{BB962C8B-B14F-4D97-AF65-F5344CB8AC3E}">
        <p14:creationId xmlns:p14="http://schemas.microsoft.com/office/powerpoint/2010/main" val="3833190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2</a:t>
            </a:fld>
            <a:endParaRPr lang="es-CO"/>
          </a:p>
        </p:txBody>
      </p:sp>
    </p:spTree>
    <p:extLst>
      <p:ext uri="{BB962C8B-B14F-4D97-AF65-F5344CB8AC3E}">
        <p14:creationId xmlns:p14="http://schemas.microsoft.com/office/powerpoint/2010/main" val="3608520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BA9F1FBC-3D30-4BA6-AD8B-502B9B8B36B3}" type="slidenum">
              <a:rPr lang="es-CO" smtClean="0"/>
              <a:t>7</a:t>
            </a:fld>
            <a:endParaRPr lang="es-CO"/>
          </a:p>
        </p:txBody>
      </p:sp>
    </p:spTree>
    <p:extLst>
      <p:ext uri="{BB962C8B-B14F-4D97-AF65-F5344CB8AC3E}">
        <p14:creationId xmlns:p14="http://schemas.microsoft.com/office/powerpoint/2010/main" val="1524551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1CDEF5-994B-D6C5-1EE7-A8283191AEAB}"/>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10265EF9-6C45-6977-537E-BD8BF9C17838}"/>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3606932D-B9ED-CF3C-93B2-13DB47422819}"/>
              </a:ext>
            </a:extLst>
          </p:cNvPr>
          <p:cNvSpPr>
            <a:spLocks noGrp="1"/>
          </p:cNvSpPr>
          <p:nvPr>
            <p:ph type="body" idx="1"/>
          </p:nvPr>
        </p:nvSpPr>
        <p:spPr/>
        <p:txBody>
          <a:bodyPr/>
          <a:lstStyle/>
          <a:p>
            <a:endParaRPr lang="es-CO" dirty="0"/>
          </a:p>
        </p:txBody>
      </p:sp>
      <p:sp>
        <p:nvSpPr>
          <p:cNvPr id="4" name="Marcador de número de diapositiva 3">
            <a:extLst>
              <a:ext uri="{FF2B5EF4-FFF2-40B4-BE49-F238E27FC236}">
                <a16:creationId xmlns:a16="http://schemas.microsoft.com/office/drawing/2014/main" id="{D5A9E9F9-B4C5-E8CA-111B-58CEAE2AC237}"/>
              </a:ext>
            </a:extLst>
          </p:cNvPr>
          <p:cNvSpPr>
            <a:spLocks noGrp="1"/>
          </p:cNvSpPr>
          <p:nvPr>
            <p:ph type="sldNum" sz="quarter" idx="5"/>
          </p:nvPr>
        </p:nvSpPr>
        <p:spPr/>
        <p:txBody>
          <a:bodyPr/>
          <a:lstStyle/>
          <a:p>
            <a:fld id="{BA9F1FBC-3D30-4BA6-AD8B-502B9B8B36B3}" type="slidenum">
              <a:rPr lang="es-CO" smtClean="0"/>
              <a:t>8</a:t>
            </a:fld>
            <a:endParaRPr lang="es-CO"/>
          </a:p>
        </p:txBody>
      </p:sp>
    </p:spTree>
    <p:extLst>
      <p:ext uri="{BB962C8B-B14F-4D97-AF65-F5344CB8AC3E}">
        <p14:creationId xmlns:p14="http://schemas.microsoft.com/office/powerpoint/2010/main" val="15615906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8288000" cy="10287000"/>
          </a:xfrm>
          <a:prstGeom prst="rect">
            <a:avLst/>
          </a:prstGeom>
        </p:spPr>
      </p:pic>
    </p:spTree>
    <p:extLst>
      <p:ext uri="{BB962C8B-B14F-4D97-AF65-F5344CB8AC3E}">
        <p14:creationId xmlns:p14="http://schemas.microsoft.com/office/powerpoint/2010/main" val="5030360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8288000" cy="10287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6582289" y="454575"/>
            <a:ext cx="1283678" cy="1250973"/>
          </a:xfrm>
          <a:prstGeom prst="rect">
            <a:avLst/>
          </a:prstGeom>
        </p:spPr>
      </p:pic>
    </p:spTree>
    <p:extLst>
      <p:ext uri="{BB962C8B-B14F-4D97-AF65-F5344CB8AC3E}">
        <p14:creationId xmlns:p14="http://schemas.microsoft.com/office/powerpoint/2010/main" val="876463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99;p1">
            <a:extLst>
              <a:ext uri="{FF2B5EF4-FFF2-40B4-BE49-F238E27FC236}">
                <a16:creationId xmlns:a16="http://schemas.microsoft.com/office/drawing/2014/main" id="{175E379B-7628-9CBE-154C-D8DA349F56E1}"/>
              </a:ext>
            </a:extLst>
          </p:cNvPr>
          <p:cNvSpPr txBox="1"/>
          <p:nvPr/>
        </p:nvSpPr>
        <p:spPr>
          <a:xfrm>
            <a:off x="5148388" y="3966286"/>
            <a:ext cx="7991225" cy="2354430"/>
          </a:xfrm>
          <a:prstGeom prst="rect">
            <a:avLst/>
          </a:prstGeom>
          <a:noFill/>
          <a:ln>
            <a:noFill/>
          </a:ln>
        </p:spPr>
        <p:txBody>
          <a:bodyPr spcFirstLastPara="1" wrap="square" lIns="137138" tIns="68550" rIns="137138" bIns="68550" anchor="t" anchorCtr="0">
            <a:spAutoFit/>
          </a:bodyPr>
          <a:lstStyle/>
          <a:p>
            <a:r>
              <a:rPr lang="es-CO" sz="14400" b="1" noProof="0" dirty="0" err="1">
                <a:solidFill>
                  <a:srgbClr val="92D050"/>
                </a:solidFill>
                <a:latin typeface="Aptos" panose="020B0004020202020204" pitchFamily="34" charset="0"/>
                <a:ea typeface="Arial" panose="020B0604020202020204"/>
                <a:cs typeface="Arial" panose="020B0604020202020204"/>
                <a:sym typeface="Arial" panose="020B0604020202020204"/>
              </a:rPr>
              <a:t>PlomApp</a:t>
            </a:r>
            <a:endParaRPr lang="es-CO" sz="14400" b="1" noProof="0" dirty="0">
              <a:solidFill>
                <a:srgbClr val="92D050"/>
              </a:solidFill>
              <a:latin typeface="Aptos" panose="020B0004020202020204" pitchFamily="34" charset="0"/>
              <a:ea typeface="Arial" panose="020B0604020202020204"/>
              <a:cs typeface="Arial" panose="020B0604020202020204"/>
              <a:sym typeface="Arial" panose="020B0604020202020204"/>
            </a:endParaRPr>
          </a:p>
        </p:txBody>
      </p:sp>
    </p:spTree>
    <p:extLst>
      <p:ext uri="{BB962C8B-B14F-4D97-AF65-F5344CB8AC3E}">
        <p14:creationId xmlns:p14="http://schemas.microsoft.com/office/powerpoint/2010/main" val="3079616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09;p2">
            <a:extLst>
              <a:ext uri="{FF2B5EF4-FFF2-40B4-BE49-F238E27FC236}">
                <a16:creationId xmlns:a16="http://schemas.microsoft.com/office/drawing/2014/main" id="{69E9CFF2-0623-0E61-583D-F93B73D44900}"/>
              </a:ext>
            </a:extLst>
          </p:cNvPr>
          <p:cNvSpPr txBox="1"/>
          <p:nvPr/>
        </p:nvSpPr>
        <p:spPr>
          <a:xfrm>
            <a:off x="432689" y="3689285"/>
            <a:ext cx="6938673" cy="2908428"/>
          </a:xfrm>
          <a:prstGeom prst="rect">
            <a:avLst/>
          </a:prstGeom>
          <a:noFill/>
          <a:ln>
            <a:noFill/>
          </a:ln>
        </p:spPr>
        <p:txBody>
          <a:bodyPr spcFirstLastPara="1" wrap="square" lIns="137138" tIns="68550" rIns="137138" bIns="68550" anchor="t" anchorCtr="0">
            <a:spAutoFit/>
          </a:bodyPr>
          <a:lstStyle/>
          <a:p>
            <a:pPr algn="ctr"/>
            <a:r>
              <a:rPr lang="es-CO" sz="3000" noProof="0" dirty="0">
                <a:solidFill>
                  <a:schemeClr val="dk1"/>
                </a:solidFill>
                <a:latin typeface="Aptos" panose="020B0004020202020204" pitchFamily="34" charset="0"/>
                <a:ea typeface="Calibri" panose="020F0502020204030204"/>
                <a:cs typeface="Calibri" panose="020F0502020204030204"/>
                <a:sym typeface="Calibri" panose="020F0502020204030204"/>
              </a:rPr>
              <a:t>Juan Sebastián Samacá Pedraza</a:t>
            </a:r>
          </a:p>
          <a:p>
            <a:pPr algn="ctr"/>
            <a:r>
              <a:rPr lang="es-CO" sz="3000" noProof="0" dirty="0">
                <a:solidFill>
                  <a:schemeClr val="dk1"/>
                </a:solidFill>
                <a:latin typeface="Aptos" panose="020B0004020202020204" pitchFamily="34" charset="0"/>
                <a:ea typeface="Calibri" panose="020F0502020204030204"/>
                <a:cs typeface="Calibri" panose="020F0502020204030204"/>
                <a:sym typeface="Calibri" panose="020F0502020204030204"/>
              </a:rPr>
              <a:t>Dairon Alfonso Salazar Tovar</a:t>
            </a:r>
          </a:p>
          <a:p>
            <a:pPr algn="ctr"/>
            <a:r>
              <a:rPr lang="es-CO" sz="3000" noProof="0" dirty="0">
                <a:solidFill>
                  <a:schemeClr val="dk1"/>
                </a:solidFill>
                <a:latin typeface="Aptos" panose="020B0004020202020204" pitchFamily="34" charset="0"/>
                <a:ea typeface="Calibri" panose="020F0502020204030204"/>
                <a:cs typeface="Calibri" panose="020F0502020204030204"/>
                <a:sym typeface="Calibri" panose="020F0502020204030204"/>
              </a:rPr>
              <a:t>Andrés Ricardo Duran</a:t>
            </a:r>
          </a:p>
          <a:p>
            <a:pPr algn="ctr"/>
            <a:r>
              <a:rPr lang="es-CO" sz="3000" noProof="0" dirty="0">
                <a:solidFill>
                  <a:schemeClr val="dk1"/>
                </a:solidFill>
                <a:latin typeface="Aptos" panose="020B0004020202020204" pitchFamily="34" charset="0"/>
                <a:ea typeface="Calibri" panose="020F0502020204030204"/>
                <a:cs typeface="Calibri" panose="020F0502020204030204"/>
                <a:sym typeface="Calibri" panose="020F0502020204030204"/>
              </a:rPr>
              <a:t>Kevin Sneider Pinzón Barrientos</a:t>
            </a:r>
          </a:p>
          <a:p>
            <a:pPr algn="ctr"/>
            <a:endParaRPr lang="es-CO" sz="3000" noProof="0" dirty="0">
              <a:solidFill>
                <a:schemeClr val="dk1"/>
              </a:solidFill>
              <a:latin typeface="Aptos" panose="020B0004020202020204" pitchFamily="34" charset="0"/>
              <a:ea typeface="Calibri" panose="020F0502020204030204"/>
              <a:cs typeface="Calibri" panose="020F0502020204030204"/>
              <a:sym typeface="Calibri" panose="020F0502020204030204"/>
            </a:endParaRPr>
          </a:p>
          <a:p>
            <a:pPr algn="ctr"/>
            <a:r>
              <a:rPr lang="es-CO" sz="3000" noProof="0" dirty="0">
                <a:solidFill>
                  <a:schemeClr val="dk1"/>
                </a:solidFill>
                <a:latin typeface="Aptos" panose="020B0004020202020204" pitchFamily="34" charset="0"/>
                <a:ea typeface="Calibri" panose="020F0502020204030204"/>
                <a:cs typeface="Calibri" panose="020F0502020204030204"/>
                <a:sym typeface="Calibri" panose="020F0502020204030204"/>
              </a:rPr>
              <a:t>Ficha 3278640</a:t>
            </a:r>
          </a:p>
        </p:txBody>
      </p:sp>
      <p:pic>
        <p:nvPicPr>
          <p:cNvPr id="9" name="Google Shape;110;p2">
            <a:extLst>
              <a:ext uri="{FF2B5EF4-FFF2-40B4-BE49-F238E27FC236}">
                <a16:creationId xmlns:a16="http://schemas.microsoft.com/office/drawing/2014/main" id="{FEAEC44C-62BD-1BFE-0304-5345DE70AC9D}"/>
              </a:ext>
            </a:extLst>
          </p:cNvPr>
          <p:cNvPicPr preferRelativeResize="0"/>
          <p:nvPr/>
        </p:nvPicPr>
        <p:blipFill>
          <a:blip r:embed="rId3"/>
          <a:stretch>
            <a:fillRect/>
          </a:stretch>
        </p:blipFill>
        <p:spPr>
          <a:xfrm>
            <a:off x="8256834" y="2104768"/>
            <a:ext cx="9689790" cy="6077462"/>
          </a:xfrm>
          <a:prstGeom prst="rect">
            <a:avLst/>
          </a:prstGeom>
          <a:noFill/>
          <a:ln>
            <a:noFill/>
          </a:ln>
        </p:spPr>
      </p:pic>
      <p:sp>
        <p:nvSpPr>
          <p:cNvPr id="10" name="Google Shape;100;p1">
            <a:extLst>
              <a:ext uri="{FF2B5EF4-FFF2-40B4-BE49-F238E27FC236}">
                <a16:creationId xmlns:a16="http://schemas.microsoft.com/office/drawing/2014/main" id="{F6325877-4BC6-EAB3-EC62-0651C997B095}"/>
              </a:ext>
            </a:extLst>
          </p:cNvPr>
          <p:cNvSpPr txBox="1"/>
          <p:nvPr/>
        </p:nvSpPr>
        <p:spPr>
          <a:xfrm>
            <a:off x="9396161" y="6597713"/>
            <a:ext cx="7411136" cy="1061769"/>
          </a:xfrm>
          <a:prstGeom prst="rect">
            <a:avLst/>
          </a:prstGeom>
          <a:noFill/>
          <a:ln>
            <a:noFill/>
          </a:ln>
        </p:spPr>
        <p:txBody>
          <a:bodyPr spcFirstLastPara="1" wrap="square" lIns="137138" tIns="68550" rIns="137138" bIns="68550" anchor="t" anchorCtr="0">
            <a:spAutoFit/>
          </a:bodyPr>
          <a:lstStyle/>
          <a:p>
            <a:pPr algn="ctr"/>
            <a:r>
              <a:rPr lang="es-CO" sz="3000" noProof="0" dirty="0" err="1">
                <a:solidFill>
                  <a:srgbClr val="BF9000"/>
                </a:solidFill>
                <a:latin typeface="Aptos" panose="020B0004020202020204" pitchFamily="34" charset="0"/>
                <a:cs typeface="Aparajita" panose="020B0502040204020203" pitchFamily="18" charset="0"/>
              </a:rPr>
              <a:t>PlomApp</a:t>
            </a:r>
            <a:r>
              <a:rPr lang="es-CO" sz="3000" noProof="0" dirty="0">
                <a:solidFill>
                  <a:srgbClr val="BF9000"/>
                </a:solidFill>
                <a:latin typeface="Aptos" panose="020B0004020202020204" pitchFamily="34" charset="0"/>
                <a:cs typeface="Aparajita" panose="020B0502040204020203" pitchFamily="18" charset="0"/>
              </a:rPr>
              <a:t> – Plataforma digital para servicios de mantenimiento para el hogar</a:t>
            </a:r>
            <a:endParaRPr lang="es-CO" sz="3000" noProof="0" dirty="0">
              <a:solidFill>
                <a:srgbClr val="BF9000"/>
              </a:solidFill>
              <a:latin typeface="Aptos" panose="020B0004020202020204" pitchFamily="34" charset="0"/>
              <a:ea typeface="Arial" panose="020B0604020202020204"/>
              <a:cs typeface="Aparajita" panose="020B0502040204020203" pitchFamily="18" charset="0"/>
              <a:sym typeface="Arial" panose="020B0604020202020204"/>
            </a:endParaRPr>
          </a:p>
        </p:txBody>
      </p:sp>
      <p:sp>
        <p:nvSpPr>
          <p:cNvPr id="11" name="Rectángulo: esquinas redondeadas 10">
            <a:extLst>
              <a:ext uri="{FF2B5EF4-FFF2-40B4-BE49-F238E27FC236}">
                <a16:creationId xmlns:a16="http://schemas.microsoft.com/office/drawing/2014/main" id="{EF412FFD-D79C-862F-B15B-FCABE7A7D303}"/>
              </a:ext>
            </a:extLst>
          </p:cNvPr>
          <p:cNvSpPr/>
          <p:nvPr/>
        </p:nvSpPr>
        <p:spPr>
          <a:xfrm flipH="1">
            <a:off x="7900574" y="2353536"/>
            <a:ext cx="68579" cy="5579922"/>
          </a:xfrm>
          <a:prstGeom prst="roundRect">
            <a:avLst/>
          </a:prstGeom>
          <a:solidFill>
            <a:srgbClr val="00B0F0"/>
          </a:solidFill>
          <a:ln w="31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sz="2700" noProof="0" dirty="0"/>
          </a:p>
        </p:txBody>
      </p:sp>
    </p:spTree>
    <p:extLst>
      <p:ext uri="{BB962C8B-B14F-4D97-AF65-F5344CB8AC3E}">
        <p14:creationId xmlns:p14="http://schemas.microsoft.com/office/powerpoint/2010/main" val="2099732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FAA746-6886-EBFE-8F92-BD9A60E645FB}"/>
            </a:ext>
          </a:extLst>
        </p:cNvPr>
        <p:cNvGrpSpPr/>
        <p:nvPr/>
      </p:nvGrpSpPr>
      <p:grpSpPr>
        <a:xfrm>
          <a:off x="0" y="0"/>
          <a:ext cx="0" cy="0"/>
          <a:chOff x="0" y="0"/>
          <a:chExt cx="0" cy="0"/>
        </a:xfrm>
      </p:grpSpPr>
      <p:sp>
        <p:nvSpPr>
          <p:cNvPr id="6" name="Rectángulo 5">
            <a:extLst>
              <a:ext uri="{FF2B5EF4-FFF2-40B4-BE49-F238E27FC236}">
                <a16:creationId xmlns:a16="http://schemas.microsoft.com/office/drawing/2014/main" id="{7027EA68-86AB-AE26-04B6-79DC10289140}"/>
              </a:ext>
            </a:extLst>
          </p:cNvPr>
          <p:cNvSpPr/>
          <p:nvPr/>
        </p:nvSpPr>
        <p:spPr>
          <a:xfrm>
            <a:off x="667423" y="2830010"/>
            <a:ext cx="7099040" cy="34070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700" noProof="0" dirty="0"/>
          </a:p>
        </p:txBody>
      </p:sp>
      <p:sp>
        <p:nvSpPr>
          <p:cNvPr id="4" name="Título 1">
            <a:extLst>
              <a:ext uri="{FF2B5EF4-FFF2-40B4-BE49-F238E27FC236}">
                <a16:creationId xmlns:a16="http://schemas.microsoft.com/office/drawing/2014/main" id="{E6A612F9-B1F0-B6C8-4520-73B4335490DA}"/>
              </a:ext>
            </a:extLst>
          </p:cNvPr>
          <p:cNvSpPr txBox="1">
            <a:spLocks/>
          </p:cNvSpPr>
          <p:nvPr/>
        </p:nvSpPr>
        <p:spPr>
          <a:xfrm>
            <a:off x="645651" y="2322561"/>
            <a:ext cx="8969403" cy="101489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6000" b="1" noProof="0" dirty="0">
                <a:solidFill>
                  <a:srgbClr val="92D050"/>
                </a:solidFill>
                <a:latin typeface="Aptos" panose="020B0004020202020204" pitchFamily="34" charset="0"/>
                <a:cs typeface="Arial" panose="020B0604020202020204"/>
                <a:sym typeface="Arial" panose="020B0604020202020204"/>
              </a:rPr>
              <a:t>Objetivos Generales</a:t>
            </a:r>
            <a:endParaRPr lang="es-CO" sz="6000" noProof="0" dirty="0">
              <a:solidFill>
                <a:srgbClr val="92D050"/>
              </a:solidFill>
              <a:latin typeface="Work Sans Light" pitchFamily="2" charset="77"/>
            </a:endParaRPr>
          </a:p>
        </p:txBody>
      </p:sp>
      <p:sp>
        <p:nvSpPr>
          <p:cNvPr id="7" name="CuadroTexto 6">
            <a:extLst>
              <a:ext uri="{FF2B5EF4-FFF2-40B4-BE49-F238E27FC236}">
                <a16:creationId xmlns:a16="http://schemas.microsoft.com/office/drawing/2014/main" id="{9608D217-FAAB-7F6D-C72E-B8E1856B8418}"/>
              </a:ext>
            </a:extLst>
          </p:cNvPr>
          <p:cNvSpPr txBox="1"/>
          <p:nvPr/>
        </p:nvSpPr>
        <p:spPr>
          <a:xfrm>
            <a:off x="667422" y="3844907"/>
            <a:ext cx="8247977" cy="3108543"/>
          </a:xfrm>
          <a:prstGeom prst="rect">
            <a:avLst/>
          </a:prstGeom>
          <a:noFill/>
        </p:spPr>
        <p:txBody>
          <a:bodyPr wrap="square" rtlCol="0">
            <a:spAutoFit/>
          </a:bodyPr>
          <a:lstStyle/>
          <a:p>
            <a:r>
              <a:rPr lang="es-CO" sz="2800" noProof="0" dirty="0">
                <a:latin typeface="Aptos" panose="020B0004020202020204" pitchFamily="34" charset="0"/>
              </a:rPr>
              <a:t>Desarrollar un aplicativo web para la empresa </a:t>
            </a:r>
            <a:r>
              <a:rPr lang="es-CO" sz="2800" b="1" noProof="0" dirty="0">
                <a:latin typeface="Aptos" panose="020B0004020202020204" pitchFamily="34" charset="0"/>
              </a:rPr>
              <a:t>CS Soluciones Integrales</a:t>
            </a:r>
            <a:r>
              <a:rPr lang="es-CO" sz="2800" noProof="0" dirty="0">
                <a:latin typeface="Aptos" panose="020B0004020202020204" pitchFamily="34" charset="0"/>
              </a:rPr>
              <a:t> con el fin de ingresar al ámbito digital, optimizar la gestión de sus servicios y permitir que los usuarios agenden reparaciones o arreglos desde sus diferentes dispositivos,</a:t>
            </a:r>
            <a:br>
              <a:rPr lang="es-CO" sz="2800" noProof="0" dirty="0">
                <a:latin typeface="Aptos" panose="020B0004020202020204" pitchFamily="34" charset="0"/>
              </a:rPr>
            </a:br>
            <a:r>
              <a:rPr lang="es-CO" sz="2800" noProof="0" dirty="0">
                <a:latin typeface="Aptos" panose="020B0004020202020204" pitchFamily="34" charset="0"/>
              </a:rPr>
              <a:t>brindando comodidad tanto a clientes como a</a:t>
            </a:r>
            <a:br>
              <a:rPr lang="es-CO" sz="2800" noProof="0" dirty="0">
                <a:latin typeface="Aptos" panose="020B0004020202020204" pitchFamily="34" charset="0"/>
              </a:rPr>
            </a:br>
            <a:r>
              <a:rPr lang="es-CO" sz="2800" noProof="0" dirty="0">
                <a:latin typeface="Aptos" panose="020B0004020202020204" pitchFamily="34" charset="0"/>
              </a:rPr>
              <a:t>administradores y técnicos.</a:t>
            </a:r>
          </a:p>
        </p:txBody>
      </p:sp>
      <p:pic>
        <p:nvPicPr>
          <p:cNvPr id="2" name="Imagen 1" descr="Dibujo animado de un personaje animado">
            <a:extLst>
              <a:ext uri="{FF2B5EF4-FFF2-40B4-BE49-F238E27FC236}">
                <a16:creationId xmlns:a16="http://schemas.microsoft.com/office/drawing/2014/main" id="{5AD48A98-6651-6EA1-17D8-1AF7B6652369}"/>
              </a:ext>
            </a:extLst>
          </p:cNvPr>
          <p:cNvPicPr>
            <a:picLocks noChangeAspect="1"/>
          </p:cNvPicPr>
          <p:nvPr/>
        </p:nvPicPr>
        <p:blipFill>
          <a:blip r:embed="rId2"/>
          <a:stretch>
            <a:fillRect/>
          </a:stretch>
        </p:blipFill>
        <p:spPr>
          <a:xfrm>
            <a:off x="9753600" y="924528"/>
            <a:ext cx="6750356" cy="8437944"/>
          </a:xfrm>
          <a:prstGeom prst="rect">
            <a:avLst/>
          </a:prstGeom>
        </p:spPr>
      </p:pic>
    </p:spTree>
    <p:extLst>
      <p:ext uri="{BB962C8B-B14F-4D97-AF65-F5344CB8AC3E}">
        <p14:creationId xmlns:p14="http://schemas.microsoft.com/office/powerpoint/2010/main" val="13771078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Rectángulo 111">
            <a:extLst>
              <a:ext uri="{FF2B5EF4-FFF2-40B4-BE49-F238E27FC236}">
                <a16:creationId xmlns:a16="http://schemas.microsoft.com/office/drawing/2014/main" id="{9D9BCDAC-F4E8-68F6-D1F1-C2AE13EC2300}"/>
              </a:ext>
            </a:extLst>
          </p:cNvPr>
          <p:cNvSpPr/>
          <p:nvPr/>
        </p:nvSpPr>
        <p:spPr>
          <a:xfrm>
            <a:off x="979713" y="1848205"/>
            <a:ext cx="7099040" cy="34070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700" noProof="0" dirty="0"/>
          </a:p>
        </p:txBody>
      </p:sp>
      <p:sp>
        <p:nvSpPr>
          <p:cNvPr id="30" name="Título 1">
            <a:extLst>
              <a:ext uri="{FF2B5EF4-FFF2-40B4-BE49-F238E27FC236}">
                <a16:creationId xmlns:a16="http://schemas.microsoft.com/office/drawing/2014/main" id="{9185A65F-FEB4-6D0B-93FB-27D8B8838176}"/>
              </a:ext>
            </a:extLst>
          </p:cNvPr>
          <p:cNvSpPr txBox="1">
            <a:spLocks/>
          </p:cNvSpPr>
          <p:nvPr/>
        </p:nvSpPr>
        <p:spPr>
          <a:xfrm>
            <a:off x="545820" y="1390084"/>
            <a:ext cx="8598180" cy="84991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6000" b="1" noProof="0" dirty="0">
                <a:solidFill>
                  <a:srgbClr val="92D050"/>
                </a:solidFill>
                <a:latin typeface="Aptos" panose="020B0004020202020204" pitchFamily="34" charset="0"/>
                <a:cs typeface="Arial" panose="020B0604020202020204"/>
                <a:sym typeface="Arial" panose="020B0604020202020204"/>
              </a:rPr>
              <a:t>Objetivos Específicos</a:t>
            </a:r>
            <a:endParaRPr lang="es-CO" sz="6000" noProof="0" dirty="0">
              <a:solidFill>
                <a:srgbClr val="92D050"/>
              </a:solidFill>
              <a:latin typeface="Work Sans Light" pitchFamily="2" charset="77"/>
            </a:endParaRPr>
          </a:p>
        </p:txBody>
      </p:sp>
      <p:grpSp>
        <p:nvGrpSpPr>
          <p:cNvPr id="60" name="Group 8">
            <a:extLst>
              <a:ext uri="{FF2B5EF4-FFF2-40B4-BE49-F238E27FC236}">
                <a16:creationId xmlns:a16="http://schemas.microsoft.com/office/drawing/2014/main" id="{DA856E53-35D4-235B-16C8-78EE67A26991}"/>
              </a:ext>
            </a:extLst>
          </p:cNvPr>
          <p:cNvGrpSpPr/>
          <p:nvPr/>
        </p:nvGrpSpPr>
        <p:grpSpPr>
          <a:xfrm>
            <a:off x="914359" y="3113023"/>
            <a:ext cx="1397749" cy="1394407"/>
            <a:chOff x="0" y="0"/>
            <a:chExt cx="2409120" cy="2403360"/>
          </a:xfrm>
        </p:grpSpPr>
        <p:sp>
          <p:nvSpPr>
            <p:cNvPr id="61" name="Freeform 9">
              <a:extLst>
                <a:ext uri="{FF2B5EF4-FFF2-40B4-BE49-F238E27FC236}">
                  <a16:creationId xmlns:a16="http://schemas.microsoft.com/office/drawing/2014/main" id="{5FF5E1D8-181E-B191-77B7-C078503314A3}"/>
                </a:ext>
              </a:extLst>
            </p:cNvPr>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FFBD59"/>
            </a:solidFill>
          </p:spPr>
          <p:txBody>
            <a:bodyPr/>
            <a:lstStyle/>
            <a:p>
              <a:endParaRPr lang="es-CO" sz="2800" noProof="0" dirty="0">
                <a:latin typeface="Aptos" panose="020B0004020202020204" pitchFamily="34" charset="0"/>
              </a:endParaRPr>
            </a:p>
          </p:txBody>
        </p:sp>
      </p:grpSp>
      <p:sp>
        <p:nvSpPr>
          <p:cNvPr id="62" name="Freeform 10">
            <a:extLst>
              <a:ext uri="{FF2B5EF4-FFF2-40B4-BE49-F238E27FC236}">
                <a16:creationId xmlns:a16="http://schemas.microsoft.com/office/drawing/2014/main" id="{397EE5EF-9D49-1E0E-5F86-E7F210E97695}"/>
              </a:ext>
            </a:extLst>
          </p:cNvPr>
          <p:cNvSpPr/>
          <p:nvPr/>
        </p:nvSpPr>
        <p:spPr>
          <a:xfrm>
            <a:off x="1206780" y="3221791"/>
            <a:ext cx="1094483" cy="1176864"/>
          </a:xfrm>
          <a:custGeom>
            <a:avLst/>
            <a:gdLst/>
            <a:ahLst/>
            <a:cxnLst/>
            <a:rect l="l" t="t" r="r" b="b"/>
            <a:pathLst>
              <a:path w="1094483" h="1176864">
                <a:moveTo>
                  <a:pt x="0" y="0"/>
                </a:moveTo>
                <a:lnTo>
                  <a:pt x="1094483" y="0"/>
                </a:lnTo>
                <a:lnTo>
                  <a:pt x="1094483" y="1176863"/>
                </a:lnTo>
                <a:lnTo>
                  <a:pt x="0" y="1176863"/>
                </a:lnTo>
                <a:lnTo>
                  <a:pt x="0" y="0"/>
                </a:lnTo>
                <a:close/>
              </a:path>
            </a:pathLst>
          </a:custGeom>
          <a:blipFill>
            <a:blip r:embed="rId2"/>
            <a:stretch>
              <a:fillRect/>
            </a:stretch>
          </a:blipFill>
        </p:spPr>
        <p:txBody>
          <a:bodyPr/>
          <a:lstStyle/>
          <a:p>
            <a:endParaRPr lang="es-CO" sz="2800" noProof="0" dirty="0">
              <a:latin typeface="Aptos" panose="020B0004020202020204" pitchFamily="34" charset="0"/>
            </a:endParaRPr>
          </a:p>
        </p:txBody>
      </p:sp>
      <p:sp>
        <p:nvSpPr>
          <p:cNvPr id="83" name="CuadroTexto 82">
            <a:extLst>
              <a:ext uri="{FF2B5EF4-FFF2-40B4-BE49-F238E27FC236}">
                <a16:creationId xmlns:a16="http://schemas.microsoft.com/office/drawing/2014/main" id="{EECB9760-F22B-2D8A-97B0-54B745923C6D}"/>
              </a:ext>
            </a:extLst>
          </p:cNvPr>
          <p:cNvSpPr txBox="1"/>
          <p:nvPr/>
        </p:nvSpPr>
        <p:spPr>
          <a:xfrm>
            <a:off x="2501754" y="3333169"/>
            <a:ext cx="5486826" cy="954107"/>
          </a:xfrm>
          <a:prstGeom prst="rect">
            <a:avLst/>
          </a:prstGeom>
          <a:noFill/>
        </p:spPr>
        <p:txBody>
          <a:bodyPr wrap="square">
            <a:spAutoFit/>
          </a:bodyPr>
          <a:lstStyle/>
          <a:p>
            <a:r>
              <a:rPr lang="es-CO" sz="2800" noProof="0" dirty="0">
                <a:latin typeface="Aptos" panose="020B0004020202020204" pitchFamily="34" charset="0"/>
              </a:rPr>
              <a:t>Autenticar usuarios, técnicos y administradores en la plataforma.</a:t>
            </a:r>
          </a:p>
        </p:txBody>
      </p:sp>
      <p:grpSp>
        <p:nvGrpSpPr>
          <p:cNvPr id="84" name="Group 6">
            <a:extLst>
              <a:ext uri="{FF2B5EF4-FFF2-40B4-BE49-F238E27FC236}">
                <a16:creationId xmlns:a16="http://schemas.microsoft.com/office/drawing/2014/main" id="{70062133-40A1-01C5-E1F6-7E035026A134}"/>
              </a:ext>
            </a:extLst>
          </p:cNvPr>
          <p:cNvGrpSpPr/>
          <p:nvPr/>
        </p:nvGrpSpPr>
        <p:grpSpPr>
          <a:xfrm>
            <a:off x="907858" y="5010818"/>
            <a:ext cx="1397749" cy="1394407"/>
            <a:chOff x="0" y="0"/>
            <a:chExt cx="2409120" cy="2403360"/>
          </a:xfrm>
        </p:grpSpPr>
        <p:sp>
          <p:nvSpPr>
            <p:cNvPr id="85" name="Freeform 7">
              <a:extLst>
                <a:ext uri="{FF2B5EF4-FFF2-40B4-BE49-F238E27FC236}">
                  <a16:creationId xmlns:a16="http://schemas.microsoft.com/office/drawing/2014/main" id="{3C9037EE-0A4D-6BDB-2D5E-92CFF008874F}"/>
                </a:ext>
              </a:extLst>
            </p:cNvPr>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FFBD59"/>
            </a:solidFill>
          </p:spPr>
          <p:txBody>
            <a:bodyPr/>
            <a:lstStyle/>
            <a:p>
              <a:endParaRPr lang="es-CO" sz="2800" noProof="0" dirty="0">
                <a:latin typeface="Aptos" panose="020B0004020202020204" pitchFamily="34" charset="0"/>
              </a:endParaRPr>
            </a:p>
          </p:txBody>
        </p:sp>
      </p:grpSp>
      <p:sp>
        <p:nvSpPr>
          <p:cNvPr id="86" name="Freeform 13">
            <a:extLst>
              <a:ext uri="{FF2B5EF4-FFF2-40B4-BE49-F238E27FC236}">
                <a16:creationId xmlns:a16="http://schemas.microsoft.com/office/drawing/2014/main" id="{3CC33056-C145-898C-EA58-37E25702FE7D}"/>
              </a:ext>
            </a:extLst>
          </p:cNvPr>
          <p:cNvSpPr/>
          <p:nvPr/>
        </p:nvSpPr>
        <p:spPr>
          <a:xfrm>
            <a:off x="1294479" y="5146599"/>
            <a:ext cx="622704" cy="1153155"/>
          </a:xfrm>
          <a:custGeom>
            <a:avLst/>
            <a:gdLst/>
            <a:ahLst/>
            <a:cxnLst/>
            <a:rect l="l" t="t" r="r" b="b"/>
            <a:pathLst>
              <a:path w="622704" h="1153155">
                <a:moveTo>
                  <a:pt x="0" y="0"/>
                </a:moveTo>
                <a:lnTo>
                  <a:pt x="622703" y="0"/>
                </a:lnTo>
                <a:lnTo>
                  <a:pt x="622703" y="1153156"/>
                </a:lnTo>
                <a:lnTo>
                  <a:pt x="0" y="1153156"/>
                </a:lnTo>
                <a:lnTo>
                  <a:pt x="0" y="0"/>
                </a:lnTo>
                <a:close/>
              </a:path>
            </a:pathLst>
          </a:custGeom>
          <a:blipFill>
            <a:blip r:embed="rId3"/>
            <a:stretch>
              <a:fillRect/>
            </a:stretch>
          </a:blipFill>
        </p:spPr>
        <p:txBody>
          <a:bodyPr/>
          <a:lstStyle/>
          <a:p>
            <a:endParaRPr lang="es-CO" sz="2800" noProof="0" dirty="0">
              <a:latin typeface="Aptos" panose="020B0004020202020204" pitchFamily="34" charset="0"/>
            </a:endParaRPr>
          </a:p>
        </p:txBody>
      </p:sp>
      <p:sp>
        <p:nvSpPr>
          <p:cNvPr id="90" name="CuadroTexto 89">
            <a:extLst>
              <a:ext uri="{FF2B5EF4-FFF2-40B4-BE49-F238E27FC236}">
                <a16:creationId xmlns:a16="http://schemas.microsoft.com/office/drawing/2014/main" id="{5335182E-F731-EB2D-A951-068FBC0F14A9}"/>
              </a:ext>
            </a:extLst>
          </p:cNvPr>
          <p:cNvSpPr txBox="1"/>
          <p:nvPr/>
        </p:nvSpPr>
        <p:spPr>
          <a:xfrm>
            <a:off x="2501754" y="4984732"/>
            <a:ext cx="6582375" cy="1384995"/>
          </a:xfrm>
          <a:prstGeom prst="rect">
            <a:avLst/>
          </a:prstGeom>
          <a:noFill/>
        </p:spPr>
        <p:txBody>
          <a:bodyPr wrap="square">
            <a:spAutoFit/>
          </a:bodyPr>
          <a:lstStyle/>
          <a:p>
            <a:r>
              <a:rPr lang="es-CO" sz="2800" noProof="0" dirty="0">
                <a:latin typeface="Aptos" panose="020B0004020202020204" pitchFamily="34" charset="0"/>
              </a:rPr>
              <a:t>Mostrar y gestionar los servicios ofrecidos, permitiendo al usuario agendar, elegir técnico y pagar en línea.</a:t>
            </a:r>
          </a:p>
        </p:txBody>
      </p:sp>
      <p:grpSp>
        <p:nvGrpSpPr>
          <p:cNvPr id="91" name="Group 4">
            <a:extLst>
              <a:ext uri="{FF2B5EF4-FFF2-40B4-BE49-F238E27FC236}">
                <a16:creationId xmlns:a16="http://schemas.microsoft.com/office/drawing/2014/main" id="{EDC0D1A2-6551-DEE5-42D2-473032B9EB47}"/>
              </a:ext>
            </a:extLst>
          </p:cNvPr>
          <p:cNvGrpSpPr/>
          <p:nvPr/>
        </p:nvGrpSpPr>
        <p:grpSpPr>
          <a:xfrm>
            <a:off x="925285" y="6945093"/>
            <a:ext cx="1397749" cy="1394407"/>
            <a:chOff x="0" y="0"/>
            <a:chExt cx="2409120" cy="2403360"/>
          </a:xfrm>
        </p:grpSpPr>
        <p:sp>
          <p:nvSpPr>
            <p:cNvPr id="92" name="Freeform 5">
              <a:extLst>
                <a:ext uri="{FF2B5EF4-FFF2-40B4-BE49-F238E27FC236}">
                  <a16:creationId xmlns:a16="http://schemas.microsoft.com/office/drawing/2014/main" id="{23C12682-2472-3C1B-A5A7-4ACACDBE338F}"/>
                </a:ext>
              </a:extLst>
            </p:cNvPr>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FFBD59"/>
            </a:solidFill>
          </p:spPr>
          <p:txBody>
            <a:bodyPr/>
            <a:lstStyle/>
            <a:p>
              <a:endParaRPr lang="es-CO" sz="2800" noProof="0" dirty="0">
                <a:latin typeface="Aptos" panose="020B0004020202020204" pitchFamily="34" charset="0"/>
              </a:endParaRPr>
            </a:p>
          </p:txBody>
        </p:sp>
      </p:grpSp>
      <p:sp>
        <p:nvSpPr>
          <p:cNvPr id="93" name="Freeform 11">
            <a:extLst>
              <a:ext uri="{FF2B5EF4-FFF2-40B4-BE49-F238E27FC236}">
                <a16:creationId xmlns:a16="http://schemas.microsoft.com/office/drawing/2014/main" id="{9A0FBA65-5509-B9B5-BC1E-1CDD8577F90D}"/>
              </a:ext>
            </a:extLst>
          </p:cNvPr>
          <p:cNvSpPr/>
          <p:nvPr/>
        </p:nvSpPr>
        <p:spPr>
          <a:xfrm>
            <a:off x="1146014" y="7243025"/>
            <a:ext cx="956331" cy="798536"/>
          </a:xfrm>
          <a:custGeom>
            <a:avLst/>
            <a:gdLst/>
            <a:ahLst/>
            <a:cxnLst/>
            <a:rect l="l" t="t" r="r" b="b"/>
            <a:pathLst>
              <a:path w="956331" h="798536">
                <a:moveTo>
                  <a:pt x="0" y="0"/>
                </a:moveTo>
                <a:lnTo>
                  <a:pt x="956331" y="0"/>
                </a:lnTo>
                <a:lnTo>
                  <a:pt x="956331" y="798536"/>
                </a:lnTo>
                <a:lnTo>
                  <a:pt x="0" y="798536"/>
                </a:lnTo>
                <a:lnTo>
                  <a:pt x="0" y="0"/>
                </a:lnTo>
                <a:close/>
              </a:path>
            </a:pathLst>
          </a:custGeom>
          <a:blipFill>
            <a:blip r:embed="rId4"/>
            <a:stretch>
              <a:fillRect/>
            </a:stretch>
          </a:blipFill>
        </p:spPr>
        <p:txBody>
          <a:bodyPr/>
          <a:lstStyle/>
          <a:p>
            <a:endParaRPr lang="es-CO" sz="2800" noProof="0" dirty="0">
              <a:latin typeface="Aptos" panose="020B0004020202020204" pitchFamily="34" charset="0"/>
            </a:endParaRPr>
          </a:p>
        </p:txBody>
      </p:sp>
      <p:sp>
        <p:nvSpPr>
          <p:cNvPr id="95" name="CuadroTexto 94">
            <a:extLst>
              <a:ext uri="{FF2B5EF4-FFF2-40B4-BE49-F238E27FC236}">
                <a16:creationId xmlns:a16="http://schemas.microsoft.com/office/drawing/2014/main" id="{70CE5FBF-24F7-45E0-096B-B2B4DA2D180E}"/>
              </a:ext>
            </a:extLst>
          </p:cNvPr>
          <p:cNvSpPr txBox="1"/>
          <p:nvPr/>
        </p:nvSpPr>
        <p:spPr>
          <a:xfrm>
            <a:off x="2306706" y="7070302"/>
            <a:ext cx="6582375" cy="1143968"/>
          </a:xfrm>
          <a:prstGeom prst="rect">
            <a:avLst/>
          </a:prstGeom>
          <a:noFill/>
        </p:spPr>
        <p:txBody>
          <a:bodyPr wrap="square">
            <a:spAutoFit/>
          </a:bodyPr>
          <a:lstStyle/>
          <a:p>
            <a:pPr marL="211892" lvl="1" algn="l">
              <a:lnSpc>
                <a:spcPts val="2708"/>
              </a:lnSpc>
            </a:pPr>
            <a:r>
              <a:rPr lang="es-CO" sz="2800" spc="192" noProof="0" dirty="0">
                <a:solidFill>
                  <a:srgbClr val="231F20"/>
                </a:solidFill>
                <a:latin typeface="Aptos" panose="020B0004020202020204" pitchFamily="34" charset="0"/>
                <a:ea typeface="Open Sauce"/>
                <a:cs typeface="Open Sauce"/>
                <a:sym typeface="Open Sauce"/>
              </a:rPr>
              <a:t>Permitir calificaciones, comentarios, quejas y reclamos por parte de los usuarios.</a:t>
            </a:r>
          </a:p>
        </p:txBody>
      </p:sp>
      <p:grpSp>
        <p:nvGrpSpPr>
          <p:cNvPr id="100" name="Group 14">
            <a:extLst>
              <a:ext uri="{FF2B5EF4-FFF2-40B4-BE49-F238E27FC236}">
                <a16:creationId xmlns:a16="http://schemas.microsoft.com/office/drawing/2014/main" id="{0261809B-274D-1BB1-C065-3A640A7EF8FC}"/>
              </a:ext>
            </a:extLst>
          </p:cNvPr>
          <p:cNvGrpSpPr/>
          <p:nvPr/>
        </p:nvGrpSpPr>
        <p:grpSpPr>
          <a:xfrm>
            <a:off x="9381931" y="3112999"/>
            <a:ext cx="1397749" cy="1394407"/>
            <a:chOff x="0" y="0"/>
            <a:chExt cx="2409120" cy="2403360"/>
          </a:xfrm>
        </p:grpSpPr>
        <p:sp>
          <p:nvSpPr>
            <p:cNvPr id="101" name="Freeform 15">
              <a:extLst>
                <a:ext uri="{FF2B5EF4-FFF2-40B4-BE49-F238E27FC236}">
                  <a16:creationId xmlns:a16="http://schemas.microsoft.com/office/drawing/2014/main" id="{1398C90B-6AE0-27D9-3BD1-5131A40B8ED6}"/>
                </a:ext>
              </a:extLst>
            </p:cNvPr>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FFBD59"/>
            </a:solidFill>
          </p:spPr>
          <p:txBody>
            <a:bodyPr/>
            <a:lstStyle/>
            <a:p>
              <a:endParaRPr lang="es-CO" sz="2800" noProof="0" dirty="0">
                <a:latin typeface="Aptos" panose="020B0004020202020204" pitchFamily="34" charset="0"/>
              </a:endParaRPr>
            </a:p>
          </p:txBody>
        </p:sp>
      </p:grpSp>
      <p:sp>
        <p:nvSpPr>
          <p:cNvPr id="102" name="Freeform 16">
            <a:extLst>
              <a:ext uri="{FF2B5EF4-FFF2-40B4-BE49-F238E27FC236}">
                <a16:creationId xmlns:a16="http://schemas.microsoft.com/office/drawing/2014/main" id="{4861043C-36CE-17F1-1F84-D2CFA4954728}"/>
              </a:ext>
            </a:extLst>
          </p:cNvPr>
          <p:cNvSpPr/>
          <p:nvPr/>
        </p:nvSpPr>
        <p:spPr>
          <a:xfrm>
            <a:off x="9465954" y="3339842"/>
            <a:ext cx="1229702" cy="940722"/>
          </a:xfrm>
          <a:custGeom>
            <a:avLst/>
            <a:gdLst/>
            <a:ahLst/>
            <a:cxnLst/>
            <a:rect l="l" t="t" r="r" b="b"/>
            <a:pathLst>
              <a:path w="1229702" h="940722">
                <a:moveTo>
                  <a:pt x="0" y="0"/>
                </a:moveTo>
                <a:lnTo>
                  <a:pt x="1229703" y="0"/>
                </a:lnTo>
                <a:lnTo>
                  <a:pt x="1229703" y="940722"/>
                </a:lnTo>
                <a:lnTo>
                  <a:pt x="0" y="940722"/>
                </a:lnTo>
                <a:lnTo>
                  <a:pt x="0" y="0"/>
                </a:lnTo>
                <a:close/>
              </a:path>
            </a:pathLst>
          </a:custGeom>
          <a:blipFill>
            <a:blip r:embed="rId5"/>
            <a:stretch>
              <a:fillRect/>
            </a:stretch>
          </a:blipFill>
        </p:spPr>
        <p:txBody>
          <a:bodyPr/>
          <a:lstStyle/>
          <a:p>
            <a:endParaRPr lang="es-CO" sz="2800" noProof="0" dirty="0">
              <a:latin typeface="Aptos" panose="020B0004020202020204" pitchFamily="34" charset="0"/>
            </a:endParaRPr>
          </a:p>
        </p:txBody>
      </p:sp>
      <p:sp>
        <p:nvSpPr>
          <p:cNvPr id="103" name="TextBox 26">
            <a:extLst>
              <a:ext uri="{FF2B5EF4-FFF2-40B4-BE49-F238E27FC236}">
                <a16:creationId xmlns:a16="http://schemas.microsoft.com/office/drawing/2014/main" id="{931BB61E-1943-7861-00D4-274EB34498A4}"/>
              </a:ext>
            </a:extLst>
          </p:cNvPr>
          <p:cNvSpPr txBox="1"/>
          <p:nvPr/>
        </p:nvSpPr>
        <p:spPr>
          <a:xfrm>
            <a:off x="10874630" y="3284381"/>
            <a:ext cx="5562600" cy="1051635"/>
          </a:xfrm>
          <a:prstGeom prst="rect">
            <a:avLst/>
          </a:prstGeom>
        </p:spPr>
        <p:txBody>
          <a:bodyPr wrap="square" lIns="0" tIns="0" rIns="0" bIns="0" rtlCol="0" anchor="t">
            <a:spAutoFit/>
          </a:bodyPr>
          <a:lstStyle/>
          <a:p>
            <a:pPr marL="211892" lvl="1" algn="l">
              <a:lnSpc>
                <a:spcPts val="2708"/>
              </a:lnSpc>
            </a:pPr>
            <a:r>
              <a:rPr lang="es-CO" sz="2800" spc="192" noProof="0" dirty="0">
                <a:solidFill>
                  <a:srgbClr val="231F20"/>
                </a:solidFill>
                <a:latin typeface="Aptos" panose="020B0004020202020204" pitchFamily="34" charset="0"/>
                <a:ea typeface="Open Sauce"/>
                <a:cs typeface="Open Sauce"/>
                <a:sym typeface="Open Sauce"/>
              </a:rPr>
              <a:t>Enviar notificaciones al usuario sobre servicios, promociones y novedades.</a:t>
            </a:r>
          </a:p>
        </p:txBody>
      </p:sp>
      <p:grpSp>
        <p:nvGrpSpPr>
          <p:cNvPr id="104" name="Group 17">
            <a:extLst>
              <a:ext uri="{FF2B5EF4-FFF2-40B4-BE49-F238E27FC236}">
                <a16:creationId xmlns:a16="http://schemas.microsoft.com/office/drawing/2014/main" id="{14385CB8-6339-0BE1-3A3F-E3D5C2FFB1B3}"/>
              </a:ext>
            </a:extLst>
          </p:cNvPr>
          <p:cNvGrpSpPr/>
          <p:nvPr/>
        </p:nvGrpSpPr>
        <p:grpSpPr>
          <a:xfrm>
            <a:off x="9387194" y="5005596"/>
            <a:ext cx="1397749" cy="1394407"/>
            <a:chOff x="0" y="0"/>
            <a:chExt cx="2409120" cy="2403360"/>
          </a:xfrm>
        </p:grpSpPr>
        <p:sp>
          <p:nvSpPr>
            <p:cNvPr id="105" name="Freeform 18">
              <a:extLst>
                <a:ext uri="{FF2B5EF4-FFF2-40B4-BE49-F238E27FC236}">
                  <a16:creationId xmlns:a16="http://schemas.microsoft.com/office/drawing/2014/main" id="{3B05F855-1B28-6062-3473-CB6EFE2D0C60}"/>
                </a:ext>
              </a:extLst>
            </p:cNvPr>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FFBD59"/>
            </a:solidFill>
          </p:spPr>
          <p:txBody>
            <a:bodyPr/>
            <a:lstStyle/>
            <a:p>
              <a:endParaRPr lang="es-CO" sz="2800" noProof="0" dirty="0">
                <a:latin typeface="Aptos" panose="020B0004020202020204" pitchFamily="34" charset="0"/>
              </a:endParaRPr>
            </a:p>
          </p:txBody>
        </p:sp>
      </p:grpSp>
      <p:sp>
        <p:nvSpPr>
          <p:cNvPr id="106" name="Freeform 19">
            <a:extLst>
              <a:ext uri="{FF2B5EF4-FFF2-40B4-BE49-F238E27FC236}">
                <a16:creationId xmlns:a16="http://schemas.microsoft.com/office/drawing/2014/main" id="{A18FE905-1C23-2D94-3338-CFD166EA857F}"/>
              </a:ext>
            </a:extLst>
          </p:cNvPr>
          <p:cNvSpPr/>
          <p:nvPr/>
        </p:nvSpPr>
        <p:spPr>
          <a:xfrm>
            <a:off x="9586548" y="5144832"/>
            <a:ext cx="999042" cy="1040669"/>
          </a:xfrm>
          <a:custGeom>
            <a:avLst/>
            <a:gdLst/>
            <a:ahLst/>
            <a:cxnLst/>
            <a:rect l="l" t="t" r="r" b="b"/>
            <a:pathLst>
              <a:path w="999042" h="1040669">
                <a:moveTo>
                  <a:pt x="0" y="0"/>
                </a:moveTo>
                <a:lnTo>
                  <a:pt x="999042" y="0"/>
                </a:lnTo>
                <a:lnTo>
                  <a:pt x="999042" y="1040669"/>
                </a:lnTo>
                <a:lnTo>
                  <a:pt x="0" y="1040669"/>
                </a:lnTo>
                <a:lnTo>
                  <a:pt x="0" y="0"/>
                </a:lnTo>
                <a:close/>
              </a:path>
            </a:pathLst>
          </a:custGeom>
          <a:blipFill>
            <a:blip r:embed="rId6"/>
            <a:stretch>
              <a:fillRect/>
            </a:stretch>
          </a:blipFill>
        </p:spPr>
        <p:txBody>
          <a:bodyPr/>
          <a:lstStyle/>
          <a:p>
            <a:endParaRPr lang="es-CO" sz="2800" noProof="0" dirty="0">
              <a:latin typeface="Aptos" panose="020B0004020202020204" pitchFamily="34" charset="0"/>
            </a:endParaRPr>
          </a:p>
        </p:txBody>
      </p:sp>
      <p:sp>
        <p:nvSpPr>
          <p:cNvPr id="107" name="TextBox 27">
            <a:extLst>
              <a:ext uri="{FF2B5EF4-FFF2-40B4-BE49-F238E27FC236}">
                <a16:creationId xmlns:a16="http://schemas.microsoft.com/office/drawing/2014/main" id="{6F064059-E387-E752-63E1-874428DCCB62}"/>
              </a:ext>
            </a:extLst>
          </p:cNvPr>
          <p:cNvSpPr txBox="1"/>
          <p:nvPr/>
        </p:nvSpPr>
        <p:spPr>
          <a:xfrm>
            <a:off x="10874630" y="5125312"/>
            <a:ext cx="6839939" cy="1051635"/>
          </a:xfrm>
          <a:prstGeom prst="rect">
            <a:avLst/>
          </a:prstGeom>
        </p:spPr>
        <p:txBody>
          <a:bodyPr wrap="square" lIns="0" tIns="0" rIns="0" bIns="0" rtlCol="0" anchor="t">
            <a:spAutoFit/>
          </a:bodyPr>
          <a:lstStyle/>
          <a:p>
            <a:pPr marL="211892" lvl="1" algn="l">
              <a:lnSpc>
                <a:spcPts val="2708"/>
              </a:lnSpc>
            </a:pPr>
            <a:r>
              <a:rPr lang="es-CO" sz="2800" spc="192" noProof="0" dirty="0">
                <a:solidFill>
                  <a:srgbClr val="231F20"/>
                </a:solidFill>
                <a:latin typeface="Aptos" panose="020B0004020202020204" pitchFamily="34" charset="0"/>
                <a:ea typeface="Open Sauce"/>
                <a:cs typeface="Open Sauce"/>
                <a:sym typeface="Open Sauce"/>
              </a:rPr>
              <a:t>Habilitar a los técnicos la gestión de su perfil y visualización de servicios asignados y desempeño.</a:t>
            </a:r>
          </a:p>
        </p:txBody>
      </p:sp>
      <p:grpSp>
        <p:nvGrpSpPr>
          <p:cNvPr id="108" name="Group 20">
            <a:extLst>
              <a:ext uri="{FF2B5EF4-FFF2-40B4-BE49-F238E27FC236}">
                <a16:creationId xmlns:a16="http://schemas.microsoft.com/office/drawing/2014/main" id="{B7073A5E-75A7-BF65-BDB9-6F905F5AA757}"/>
              </a:ext>
            </a:extLst>
          </p:cNvPr>
          <p:cNvGrpSpPr/>
          <p:nvPr/>
        </p:nvGrpSpPr>
        <p:grpSpPr>
          <a:xfrm>
            <a:off x="9398921" y="6945086"/>
            <a:ext cx="1397749" cy="1394407"/>
            <a:chOff x="0" y="0"/>
            <a:chExt cx="2409120" cy="2403360"/>
          </a:xfrm>
        </p:grpSpPr>
        <p:sp>
          <p:nvSpPr>
            <p:cNvPr id="109" name="Freeform 21">
              <a:extLst>
                <a:ext uri="{FF2B5EF4-FFF2-40B4-BE49-F238E27FC236}">
                  <a16:creationId xmlns:a16="http://schemas.microsoft.com/office/drawing/2014/main" id="{818B9880-1D95-82C6-5DFE-FD83FF132661}"/>
                </a:ext>
              </a:extLst>
            </p:cNvPr>
            <p:cNvSpPr/>
            <p:nvPr/>
          </p:nvSpPr>
          <p:spPr>
            <a:xfrm>
              <a:off x="0" y="0"/>
              <a:ext cx="2409190" cy="2403348"/>
            </a:xfrm>
            <a:custGeom>
              <a:avLst/>
              <a:gdLst/>
              <a:ahLst/>
              <a:cxnLst/>
              <a:rect l="l" t="t" r="r" b="b"/>
              <a:pathLst>
                <a:path w="2409190" h="2403348">
                  <a:moveTo>
                    <a:pt x="0" y="1201674"/>
                  </a:moveTo>
                  <a:cubicBezTo>
                    <a:pt x="0" y="537972"/>
                    <a:pt x="539242" y="0"/>
                    <a:pt x="1204595" y="0"/>
                  </a:cubicBezTo>
                  <a:cubicBezTo>
                    <a:pt x="1869948" y="0"/>
                    <a:pt x="2409190" y="537972"/>
                    <a:pt x="2409190" y="1201674"/>
                  </a:cubicBezTo>
                  <a:cubicBezTo>
                    <a:pt x="2409190" y="1865376"/>
                    <a:pt x="1869948" y="2403348"/>
                    <a:pt x="1204595" y="2403348"/>
                  </a:cubicBezTo>
                  <a:cubicBezTo>
                    <a:pt x="539242" y="2403348"/>
                    <a:pt x="0" y="1865376"/>
                    <a:pt x="0" y="1201674"/>
                  </a:cubicBezTo>
                  <a:close/>
                </a:path>
              </a:pathLst>
            </a:custGeom>
            <a:solidFill>
              <a:srgbClr val="FFBD59"/>
            </a:solidFill>
          </p:spPr>
          <p:txBody>
            <a:bodyPr/>
            <a:lstStyle/>
            <a:p>
              <a:endParaRPr lang="es-CO" sz="2800" noProof="0" dirty="0">
                <a:latin typeface="Aptos" panose="020B0004020202020204" pitchFamily="34" charset="0"/>
              </a:endParaRPr>
            </a:p>
          </p:txBody>
        </p:sp>
      </p:grpSp>
      <p:sp>
        <p:nvSpPr>
          <p:cNvPr id="110" name="Freeform 22">
            <a:extLst>
              <a:ext uri="{FF2B5EF4-FFF2-40B4-BE49-F238E27FC236}">
                <a16:creationId xmlns:a16="http://schemas.microsoft.com/office/drawing/2014/main" id="{CE483443-87FE-0D76-C779-39AB2A7F6FA7}"/>
              </a:ext>
            </a:extLst>
          </p:cNvPr>
          <p:cNvSpPr/>
          <p:nvPr/>
        </p:nvSpPr>
        <p:spPr>
          <a:xfrm>
            <a:off x="9622606" y="7135318"/>
            <a:ext cx="895951" cy="1013936"/>
          </a:xfrm>
          <a:custGeom>
            <a:avLst/>
            <a:gdLst/>
            <a:ahLst/>
            <a:cxnLst/>
            <a:rect l="l" t="t" r="r" b="b"/>
            <a:pathLst>
              <a:path w="895951" h="1013936">
                <a:moveTo>
                  <a:pt x="0" y="0"/>
                </a:moveTo>
                <a:lnTo>
                  <a:pt x="895951" y="0"/>
                </a:lnTo>
                <a:lnTo>
                  <a:pt x="895951" y="1013936"/>
                </a:lnTo>
                <a:lnTo>
                  <a:pt x="0" y="101393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s-CO" sz="2800" noProof="0" dirty="0">
              <a:latin typeface="Aptos" panose="020B0004020202020204" pitchFamily="34" charset="0"/>
            </a:endParaRPr>
          </a:p>
        </p:txBody>
      </p:sp>
      <p:sp>
        <p:nvSpPr>
          <p:cNvPr id="111" name="TextBox 28">
            <a:extLst>
              <a:ext uri="{FF2B5EF4-FFF2-40B4-BE49-F238E27FC236}">
                <a16:creationId xmlns:a16="http://schemas.microsoft.com/office/drawing/2014/main" id="{DAF4F7C1-A0C6-0338-C9FE-25F4B9AFAB50}"/>
              </a:ext>
            </a:extLst>
          </p:cNvPr>
          <p:cNvSpPr txBox="1"/>
          <p:nvPr/>
        </p:nvSpPr>
        <p:spPr>
          <a:xfrm>
            <a:off x="10880073" y="6966243"/>
            <a:ext cx="6613070" cy="1051635"/>
          </a:xfrm>
          <a:prstGeom prst="rect">
            <a:avLst/>
          </a:prstGeom>
        </p:spPr>
        <p:txBody>
          <a:bodyPr wrap="square" lIns="0" tIns="0" rIns="0" bIns="0" rtlCol="0" anchor="t">
            <a:spAutoFit/>
          </a:bodyPr>
          <a:lstStyle/>
          <a:p>
            <a:pPr marL="211892" lvl="1" algn="l">
              <a:lnSpc>
                <a:spcPts val="2708"/>
              </a:lnSpc>
            </a:pPr>
            <a:r>
              <a:rPr lang="es-CO" sz="2800" spc="192" noProof="0" dirty="0">
                <a:solidFill>
                  <a:srgbClr val="231F20"/>
                </a:solidFill>
                <a:latin typeface="Aptos" panose="020B0004020202020204" pitchFamily="34" charset="0"/>
                <a:ea typeface="Open Sauce"/>
                <a:cs typeface="Open Sauce"/>
                <a:sym typeface="Open Sauce"/>
              </a:rPr>
              <a:t>Proporcionar al administrador reportes de historial de servicios, clientes, ingresos y gastos.</a:t>
            </a:r>
          </a:p>
        </p:txBody>
      </p:sp>
    </p:spTree>
    <p:extLst>
      <p:ext uri="{BB962C8B-B14F-4D97-AF65-F5344CB8AC3E}">
        <p14:creationId xmlns:p14="http://schemas.microsoft.com/office/powerpoint/2010/main" val="1500403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FCF2A-DCB7-21E7-93E1-4CE31871E25C}"/>
            </a:ext>
          </a:extLst>
        </p:cNvPr>
        <p:cNvGrpSpPr/>
        <p:nvPr/>
      </p:nvGrpSpPr>
      <p:grpSpPr>
        <a:xfrm>
          <a:off x="0" y="0"/>
          <a:ext cx="0" cy="0"/>
          <a:chOff x="0" y="0"/>
          <a:chExt cx="0" cy="0"/>
        </a:xfrm>
      </p:grpSpPr>
      <p:sp>
        <p:nvSpPr>
          <p:cNvPr id="6" name="Rectángulo 5">
            <a:extLst>
              <a:ext uri="{FF2B5EF4-FFF2-40B4-BE49-F238E27FC236}">
                <a16:creationId xmlns:a16="http://schemas.microsoft.com/office/drawing/2014/main" id="{96D76981-8117-A288-3EF5-D7498E2D8ABF}"/>
              </a:ext>
            </a:extLst>
          </p:cNvPr>
          <p:cNvSpPr/>
          <p:nvPr/>
        </p:nvSpPr>
        <p:spPr>
          <a:xfrm>
            <a:off x="899770" y="2215450"/>
            <a:ext cx="9265791" cy="18694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700" noProof="0" dirty="0"/>
          </a:p>
        </p:txBody>
      </p:sp>
      <p:sp>
        <p:nvSpPr>
          <p:cNvPr id="4" name="Título 1">
            <a:extLst>
              <a:ext uri="{FF2B5EF4-FFF2-40B4-BE49-F238E27FC236}">
                <a16:creationId xmlns:a16="http://schemas.microsoft.com/office/drawing/2014/main" id="{F7FDBCE3-9250-02B3-1208-93A4447CCF51}"/>
              </a:ext>
            </a:extLst>
          </p:cNvPr>
          <p:cNvSpPr txBox="1">
            <a:spLocks/>
          </p:cNvSpPr>
          <p:nvPr/>
        </p:nvSpPr>
        <p:spPr>
          <a:xfrm>
            <a:off x="990600" y="1717418"/>
            <a:ext cx="9174961" cy="76117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5400" b="1" noProof="0" dirty="0">
                <a:solidFill>
                  <a:srgbClr val="92D050"/>
                </a:solidFill>
                <a:latin typeface="Aptos" panose="020B0004020202020204" pitchFamily="34" charset="0"/>
                <a:cs typeface="Arial" panose="020B0604020202020204"/>
                <a:sym typeface="Arial" panose="020B0604020202020204"/>
              </a:rPr>
              <a:t>Planteamiento del problema</a:t>
            </a:r>
            <a:endParaRPr lang="es-CO" sz="5400" b="1" noProof="0" dirty="0">
              <a:solidFill>
                <a:srgbClr val="92D050"/>
              </a:solidFill>
              <a:latin typeface="Work Sans Light" pitchFamily="2" charset="77"/>
            </a:endParaRPr>
          </a:p>
        </p:txBody>
      </p:sp>
      <p:sp>
        <p:nvSpPr>
          <p:cNvPr id="7" name="CuadroTexto 6">
            <a:extLst>
              <a:ext uri="{FF2B5EF4-FFF2-40B4-BE49-F238E27FC236}">
                <a16:creationId xmlns:a16="http://schemas.microsoft.com/office/drawing/2014/main" id="{81226C45-C6AB-6792-F220-54C1E16523C1}"/>
              </a:ext>
            </a:extLst>
          </p:cNvPr>
          <p:cNvSpPr txBox="1"/>
          <p:nvPr/>
        </p:nvSpPr>
        <p:spPr>
          <a:xfrm>
            <a:off x="874370" y="2976623"/>
            <a:ext cx="10515600" cy="5843266"/>
          </a:xfrm>
          <a:prstGeom prst="rect">
            <a:avLst/>
          </a:prstGeom>
          <a:noFill/>
        </p:spPr>
        <p:txBody>
          <a:bodyPr wrap="square" rtlCol="0">
            <a:spAutoFit/>
          </a:bodyPr>
          <a:lstStyle/>
          <a:p>
            <a:pPr>
              <a:lnSpc>
                <a:spcPts val="2846"/>
              </a:lnSpc>
            </a:pPr>
            <a:r>
              <a:rPr lang="es-CO" sz="2800" spc="202" noProof="0" dirty="0">
                <a:solidFill>
                  <a:srgbClr val="231F20"/>
                </a:solidFill>
                <a:latin typeface="Aptos" panose="020B0004020202020204" pitchFamily="34" charset="0"/>
                <a:ea typeface="Open Sauce"/>
                <a:cs typeface="Open Sauce"/>
                <a:sym typeface="Open Sauce"/>
              </a:rPr>
              <a:t>La empresa CS Soluciones Integrales enfrenta problemas de desorganización en la gestión de sus servicios, ausencia de visibilidad en internet y dependencia de la atención telefónica para responder a los clientes. Esto se debe a la falta de un sistema digital que centralice la información de usuarios, técnicos y servicios, así como a la inexistencia de una plataforma web que muestre de forma clara la oferta de la empresa. Esta situación afecta directamente su competitividad, pues genera demoras en la atención, posibles pérdidas de información y limita la captación de nuevos clientes.</a:t>
            </a:r>
          </a:p>
          <a:p>
            <a:pPr>
              <a:lnSpc>
                <a:spcPts val="2846"/>
              </a:lnSpc>
            </a:pPr>
            <a:endParaRPr lang="es-CO" sz="2800" spc="202" noProof="0" dirty="0">
              <a:solidFill>
                <a:srgbClr val="231F20"/>
              </a:solidFill>
              <a:latin typeface="Aptos" panose="020B0004020202020204" pitchFamily="34" charset="0"/>
              <a:ea typeface="Open Sauce"/>
              <a:cs typeface="Open Sauce"/>
              <a:sym typeface="Open Sauce"/>
            </a:endParaRPr>
          </a:p>
          <a:p>
            <a:pPr>
              <a:lnSpc>
                <a:spcPts val="2846"/>
              </a:lnSpc>
            </a:pPr>
            <a:r>
              <a:rPr lang="es-CO" sz="2800" spc="202" noProof="0" dirty="0">
                <a:solidFill>
                  <a:srgbClr val="231F20"/>
                </a:solidFill>
                <a:latin typeface="Aptos" panose="020B0004020202020204" pitchFamily="34" charset="0"/>
                <a:ea typeface="Open Sauce"/>
                <a:cs typeface="Open Sauce"/>
                <a:sym typeface="Open Sauce"/>
              </a:rPr>
              <a:t>Para solucionar esta problemática, se propone desarrollar </a:t>
            </a:r>
            <a:r>
              <a:rPr lang="es-CO" sz="2800" spc="202" noProof="0" dirty="0" err="1">
                <a:solidFill>
                  <a:srgbClr val="231F20"/>
                </a:solidFill>
                <a:latin typeface="Aptos" panose="020B0004020202020204" pitchFamily="34" charset="0"/>
                <a:ea typeface="Open Sauce"/>
                <a:cs typeface="Open Sauce"/>
                <a:sym typeface="Open Sauce"/>
              </a:rPr>
              <a:t>PlomApp</a:t>
            </a:r>
            <a:r>
              <a:rPr lang="es-CO" sz="2800" spc="202" noProof="0" dirty="0">
                <a:solidFill>
                  <a:srgbClr val="231F20"/>
                </a:solidFill>
                <a:latin typeface="Aptos" panose="020B0004020202020204" pitchFamily="34" charset="0"/>
                <a:ea typeface="Open Sauce"/>
                <a:cs typeface="Open Sauce"/>
                <a:sym typeface="Open Sauce"/>
              </a:rPr>
              <a:t>, un aplicativo web que centralice y organice los procesos internos de la empresa, además de ampliar su presencia y alcance en el entorno digital</a:t>
            </a:r>
            <a:r>
              <a:rPr lang="es-CO" sz="2800" spc="202" noProof="0" dirty="0">
                <a:solidFill>
                  <a:srgbClr val="231F20"/>
                </a:solidFill>
                <a:latin typeface="Open Sauce"/>
                <a:ea typeface="Open Sauce"/>
                <a:cs typeface="Open Sauce"/>
                <a:sym typeface="Open Sauce"/>
              </a:rPr>
              <a:t>.</a:t>
            </a:r>
          </a:p>
        </p:txBody>
      </p:sp>
      <p:pic>
        <p:nvPicPr>
          <p:cNvPr id="3" name="Imagen 2" descr="Un dibujo de un personaje de caricatura&#10;&#10;El contenido generado por IA puede ser incorrecto.">
            <a:extLst>
              <a:ext uri="{FF2B5EF4-FFF2-40B4-BE49-F238E27FC236}">
                <a16:creationId xmlns:a16="http://schemas.microsoft.com/office/drawing/2014/main" id="{43339D37-B693-CD33-6AE9-C4EFD08AED44}"/>
              </a:ext>
            </a:extLst>
          </p:cNvPr>
          <p:cNvPicPr>
            <a:picLocks noChangeAspect="1"/>
          </p:cNvPicPr>
          <p:nvPr/>
        </p:nvPicPr>
        <p:blipFill>
          <a:blip r:embed="rId2"/>
          <a:stretch>
            <a:fillRect/>
          </a:stretch>
        </p:blipFill>
        <p:spPr>
          <a:xfrm>
            <a:off x="12039600" y="2085304"/>
            <a:ext cx="5646380" cy="7057975"/>
          </a:xfrm>
          <a:prstGeom prst="rect">
            <a:avLst/>
          </a:prstGeom>
        </p:spPr>
      </p:pic>
    </p:spTree>
    <p:extLst>
      <p:ext uri="{BB962C8B-B14F-4D97-AF65-F5344CB8AC3E}">
        <p14:creationId xmlns:p14="http://schemas.microsoft.com/office/powerpoint/2010/main" val="598899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5EA622-627D-61B4-5AFD-FE1CA61C3BE9}"/>
            </a:ext>
          </a:extLst>
        </p:cNvPr>
        <p:cNvGrpSpPr/>
        <p:nvPr/>
      </p:nvGrpSpPr>
      <p:grpSpPr>
        <a:xfrm>
          <a:off x="0" y="0"/>
          <a:ext cx="0" cy="0"/>
          <a:chOff x="0" y="0"/>
          <a:chExt cx="0" cy="0"/>
        </a:xfrm>
      </p:grpSpPr>
      <p:sp>
        <p:nvSpPr>
          <p:cNvPr id="5" name="Rectángulo 4">
            <a:extLst>
              <a:ext uri="{FF2B5EF4-FFF2-40B4-BE49-F238E27FC236}">
                <a16:creationId xmlns:a16="http://schemas.microsoft.com/office/drawing/2014/main" id="{AC225495-A4C9-0E11-21CD-2254F7FB2558}"/>
              </a:ext>
            </a:extLst>
          </p:cNvPr>
          <p:cNvSpPr/>
          <p:nvPr/>
        </p:nvSpPr>
        <p:spPr>
          <a:xfrm>
            <a:off x="897184" y="2593532"/>
            <a:ext cx="7434013" cy="26314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700" noProof="0" dirty="0"/>
          </a:p>
        </p:txBody>
      </p:sp>
      <p:sp>
        <p:nvSpPr>
          <p:cNvPr id="8" name="Título 1">
            <a:extLst>
              <a:ext uri="{FF2B5EF4-FFF2-40B4-BE49-F238E27FC236}">
                <a16:creationId xmlns:a16="http://schemas.microsoft.com/office/drawing/2014/main" id="{0BE23DAE-2C98-EE18-7A0E-5F9C24D47BEC}"/>
              </a:ext>
            </a:extLst>
          </p:cNvPr>
          <p:cNvSpPr txBox="1">
            <a:spLocks/>
          </p:cNvSpPr>
          <p:nvPr/>
        </p:nvSpPr>
        <p:spPr>
          <a:xfrm>
            <a:off x="897185" y="2095500"/>
            <a:ext cx="7434013" cy="76117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5400" b="1" noProof="0" dirty="0">
                <a:solidFill>
                  <a:srgbClr val="92D050"/>
                </a:solidFill>
                <a:latin typeface="Aptos" panose="020B0004020202020204" pitchFamily="34" charset="0"/>
                <a:cs typeface="Arial" panose="020B0604020202020204"/>
                <a:sym typeface="Arial" panose="020B0604020202020204"/>
              </a:rPr>
              <a:t>Pregunta del problema</a:t>
            </a:r>
            <a:endParaRPr lang="es-CO" sz="5400" b="1" noProof="0" dirty="0">
              <a:solidFill>
                <a:srgbClr val="92D050"/>
              </a:solidFill>
              <a:latin typeface="Work Sans Light" pitchFamily="2" charset="77"/>
            </a:endParaRPr>
          </a:p>
        </p:txBody>
      </p:sp>
      <p:sp>
        <p:nvSpPr>
          <p:cNvPr id="10" name="CuadroTexto 9">
            <a:extLst>
              <a:ext uri="{FF2B5EF4-FFF2-40B4-BE49-F238E27FC236}">
                <a16:creationId xmlns:a16="http://schemas.microsoft.com/office/drawing/2014/main" id="{59D6D680-FA2A-8F9C-7852-B987ABE67165}"/>
              </a:ext>
            </a:extLst>
          </p:cNvPr>
          <p:cNvSpPr txBox="1"/>
          <p:nvPr/>
        </p:nvSpPr>
        <p:spPr>
          <a:xfrm>
            <a:off x="897185" y="4457700"/>
            <a:ext cx="8475415" cy="2256452"/>
          </a:xfrm>
          <a:prstGeom prst="rect">
            <a:avLst/>
          </a:prstGeom>
          <a:noFill/>
        </p:spPr>
        <p:txBody>
          <a:bodyPr wrap="square">
            <a:spAutoFit/>
          </a:bodyPr>
          <a:lstStyle/>
          <a:p>
            <a:pPr lvl="0">
              <a:lnSpc>
                <a:spcPts val="2846"/>
              </a:lnSpc>
              <a:spcBef>
                <a:spcPct val="0"/>
              </a:spcBef>
            </a:pPr>
            <a:r>
              <a:rPr lang="es-CO" sz="2800" spc="202" noProof="0" dirty="0">
                <a:solidFill>
                  <a:srgbClr val="231F20"/>
                </a:solidFill>
                <a:latin typeface="Aptos" panose="020B0004020202020204" pitchFamily="34" charset="0"/>
                <a:ea typeface="Open Sauce"/>
                <a:cs typeface="Aparajita" panose="02020603050405020304" pitchFamily="18" charset="0"/>
                <a:sym typeface="Open Sauce"/>
              </a:rPr>
              <a:t>¿De qué manera se puede centralizar y optimizar la gestión de servicios en CS Soluciones Integrales, garantizando una mejor experiencia para clientes, técnicos y administradores a través de una solución digital?</a:t>
            </a:r>
          </a:p>
        </p:txBody>
      </p:sp>
      <p:pic>
        <p:nvPicPr>
          <p:cNvPr id="11" name="Imagen 10" descr="Un dibujo de un personaje animado&#10;&#10;El contenido generado por IA puede ser incorrecto.">
            <a:extLst>
              <a:ext uri="{FF2B5EF4-FFF2-40B4-BE49-F238E27FC236}">
                <a16:creationId xmlns:a16="http://schemas.microsoft.com/office/drawing/2014/main" id="{087F1648-F708-1E92-85EC-F73BCF33DC8B}"/>
              </a:ext>
            </a:extLst>
          </p:cNvPr>
          <p:cNvPicPr>
            <a:picLocks noChangeAspect="1"/>
          </p:cNvPicPr>
          <p:nvPr/>
        </p:nvPicPr>
        <p:blipFill>
          <a:blip r:embed="rId2"/>
          <a:stretch>
            <a:fillRect/>
          </a:stretch>
        </p:blipFill>
        <p:spPr>
          <a:xfrm>
            <a:off x="11201400" y="1839612"/>
            <a:ext cx="5286222" cy="6607776"/>
          </a:xfrm>
          <a:prstGeom prst="rect">
            <a:avLst/>
          </a:prstGeom>
        </p:spPr>
      </p:pic>
    </p:spTree>
    <p:extLst>
      <p:ext uri="{BB962C8B-B14F-4D97-AF65-F5344CB8AC3E}">
        <p14:creationId xmlns:p14="http://schemas.microsoft.com/office/powerpoint/2010/main" val="2837494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60717B-5BFE-7305-C424-C656E3B821D2}"/>
            </a:ext>
          </a:extLst>
        </p:cNvPr>
        <p:cNvGrpSpPr/>
        <p:nvPr/>
      </p:nvGrpSpPr>
      <p:grpSpPr>
        <a:xfrm>
          <a:off x="0" y="0"/>
          <a:ext cx="0" cy="0"/>
          <a:chOff x="0" y="0"/>
          <a:chExt cx="0" cy="0"/>
        </a:xfrm>
      </p:grpSpPr>
      <p:sp>
        <p:nvSpPr>
          <p:cNvPr id="6" name="Rectángulo 5">
            <a:extLst>
              <a:ext uri="{FF2B5EF4-FFF2-40B4-BE49-F238E27FC236}">
                <a16:creationId xmlns:a16="http://schemas.microsoft.com/office/drawing/2014/main" id="{175E4F0C-A7C7-BCA9-E0D5-8115CECAA6D3}"/>
              </a:ext>
            </a:extLst>
          </p:cNvPr>
          <p:cNvSpPr/>
          <p:nvPr/>
        </p:nvSpPr>
        <p:spPr>
          <a:xfrm>
            <a:off x="1159330" y="1897695"/>
            <a:ext cx="7051384" cy="12077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700" noProof="0" dirty="0"/>
          </a:p>
        </p:txBody>
      </p:sp>
      <p:sp>
        <p:nvSpPr>
          <p:cNvPr id="4" name="Título 1">
            <a:extLst>
              <a:ext uri="{FF2B5EF4-FFF2-40B4-BE49-F238E27FC236}">
                <a16:creationId xmlns:a16="http://schemas.microsoft.com/office/drawing/2014/main" id="{C50B949C-58D9-9AF9-8B68-7F163A6881F6}"/>
              </a:ext>
            </a:extLst>
          </p:cNvPr>
          <p:cNvSpPr txBox="1">
            <a:spLocks/>
          </p:cNvSpPr>
          <p:nvPr/>
        </p:nvSpPr>
        <p:spPr>
          <a:xfrm>
            <a:off x="1143000" y="1257300"/>
            <a:ext cx="6843370" cy="76117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5400" b="1" noProof="0" dirty="0">
                <a:solidFill>
                  <a:srgbClr val="92D050"/>
                </a:solidFill>
                <a:latin typeface="Aptos" panose="020B0004020202020204" pitchFamily="34" charset="0"/>
                <a:cs typeface="Arial" panose="020B0604020202020204"/>
                <a:sym typeface="Arial" panose="020B0604020202020204"/>
              </a:rPr>
              <a:t>Alcance del proyecto</a:t>
            </a:r>
            <a:endParaRPr lang="es-CO" sz="5400" b="1" noProof="0" dirty="0">
              <a:solidFill>
                <a:srgbClr val="92D050"/>
              </a:solidFill>
              <a:latin typeface="Work Sans Light" pitchFamily="2" charset="77"/>
            </a:endParaRPr>
          </a:p>
        </p:txBody>
      </p:sp>
      <p:sp>
        <p:nvSpPr>
          <p:cNvPr id="7" name="CuadroTexto 6">
            <a:extLst>
              <a:ext uri="{FF2B5EF4-FFF2-40B4-BE49-F238E27FC236}">
                <a16:creationId xmlns:a16="http://schemas.microsoft.com/office/drawing/2014/main" id="{536AA4E6-1935-9EA8-3C7C-69C75A86A709}"/>
              </a:ext>
            </a:extLst>
          </p:cNvPr>
          <p:cNvSpPr txBox="1"/>
          <p:nvPr/>
        </p:nvSpPr>
        <p:spPr>
          <a:xfrm>
            <a:off x="1159330" y="2658868"/>
            <a:ext cx="15985670" cy="6635856"/>
          </a:xfrm>
          <a:prstGeom prst="rect">
            <a:avLst/>
          </a:prstGeom>
          <a:noFill/>
        </p:spPr>
        <p:txBody>
          <a:bodyPr wrap="square" rtlCol="0">
            <a:spAutoFit/>
          </a:bodyPr>
          <a:lstStyle/>
          <a:p>
            <a:pPr algn="ctr">
              <a:lnSpc>
                <a:spcPts val="2989"/>
              </a:lnSpc>
            </a:pPr>
            <a:r>
              <a:rPr lang="es-CO" sz="2800" spc="212" noProof="0" dirty="0">
                <a:solidFill>
                  <a:srgbClr val="231F20"/>
                </a:solidFill>
                <a:latin typeface="Aptos" panose="020B0004020202020204" pitchFamily="34" charset="0"/>
                <a:ea typeface="Open Sauce"/>
                <a:cs typeface="Open Sauce"/>
                <a:sym typeface="Open Sauce"/>
              </a:rPr>
              <a:t>El proyecto se desarrollará para la empresa CS Soluciones Integrales, dedicada a servicios de cerrajería, electricidad, remodelaciones, construcción y reparación de electrodomésticos. El desarrollo e implementación de </a:t>
            </a:r>
            <a:r>
              <a:rPr lang="es-CO" sz="2800" spc="212" noProof="0" dirty="0" err="1">
                <a:solidFill>
                  <a:srgbClr val="231F20"/>
                </a:solidFill>
                <a:latin typeface="Aptos" panose="020B0004020202020204" pitchFamily="34" charset="0"/>
                <a:ea typeface="Open Sauce"/>
                <a:cs typeface="Open Sauce"/>
                <a:sym typeface="Open Sauce"/>
              </a:rPr>
              <a:t>PlomApp</a:t>
            </a:r>
            <a:r>
              <a:rPr lang="es-CO" sz="2800" spc="212" noProof="0" dirty="0">
                <a:solidFill>
                  <a:srgbClr val="231F20"/>
                </a:solidFill>
                <a:latin typeface="Aptos" panose="020B0004020202020204" pitchFamily="34" charset="0"/>
                <a:ea typeface="Open Sauce"/>
                <a:cs typeface="Open Sauce"/>
                <a:sym typeface="Open Sauce"/>
              </a:rPr>
              <a:t> tendrá una duración de un año y nueve meses, abarcando análisis, diseño, programación, pruebas y despliegue. El sistema apoyará la gestión de servicios de la empresa, incluyendo la recepción de solicitudes, asignación de técnicos y consulta de reportes por parte del administrador. Áreas como la contabilidad avanzada, inventario de repuestos o nómina quedarán fuera del alcance inicial.</a:t>
            </a:r>
          </a:p>
          <a:p>
            <a:pPr algn="ctr">
              <a:lnSpc>
                <a:spcPts val="2989"/>
              </a:lnSpc>
            </a:pPr>
            <a:endParaRPr lang="es-CO" sz="2800" spc="212" noProof="0" dirty="0">
              <a:solidFill>
                <a:srgbClr val="231F20"/>
              </a:solidFill>
              <a:latin typeface="Aptos" panose="020B0004020202020204" pitchFamily="34" charset="0"/>
              <a:ea typeface="Open Sauce"/>
              <a:cs typeface="Open Sauce"/>
              <a:sym typeface="Open Sauce"/>
            </a:endParaRPr>
          </a:p>
          <a:p>
            <a:pPr algn="ctr">
              <a:lnSpc>
                <a:spcPts val="2989"/>
              </a:lnSpc>
            </a:pPr>
            <a:r>
              <a:rPr lang="es-CO" sz="2800" spc="212" noProof="0" dirty="0">
                <a:solidFill>
                  <a:srgbClr val="231F20"/>
                </a:solidFill>
                <a:latin typeface="Aptos" panose="020B0004020202020204" pitchFamily="34" charset="0"/>
                <a:ea typeface="Open Sauce"/>
                <a:cs typeface="Open Sauce"/>
                <a:sym typeface="Open Sauce"/>
              </a:rPr>
              <a:t>Las funcionalidades principales serán: registro e inicio de sesión de clientes, técnicos y administradores; visualización y reserva de servicios; selección de técnicos según disponibilidad, calificaciones y referencias; calificación de servicios; notificaciones sobre estados y promociones; actualización y cierre de cuentas; gestión de perfiles con foto y descripción; carga de fotos y videos de trabajos por parte de técnicos; visualización de próximos servicios y desempeño mensual; múltiples métodos de pago; y reportes de historial de servicios, clientes, ingresos y gastos para administradores.</a:t>
            </a:r>
          </a:p>
          <a:p>
            <a:pPr>
              <a:lnSpc>
                <a:spcPts val="2989"/>
              </a:lnSpc>
            </a:pPr>
            <a:endParaRPr lang="es-CO" sz="2800" spc="212" noProof="0" dirty="0">
              <a:solidFill>
                <a:srgbClr val="231F20"/>
              </a:solidFill>
              <a:latin typeface="Aptos" panose="020B0004020202020204" pitchFamily="34" charset="0"/>
              <a:ea typeface="Open Sauce"/>
              <a:cs typeface="Open Sauce"/>
              <a:sym typeface="Open Sauce"/>
            </a:endParaRPr>
          </a:p>
        </p:txBody>
      </p:sp>
    </p:spTree>
    <p:extLst>
      <p:ext uri="{BB962C8B-B14F-4D97-AF65-F5344CB8AC3E}">
        <p14:creationId xmlns:p14="http://schemas.microsoft.com/office/powerpoint/2010/main" val="1820726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3D718-DF29-0EED-ACFF-993E69F647D4}"/>
            </a:ext>
          </a:extLst>
        </p:cNvPr>
        <p:cNvGrpSpPr/>
        <p:nvPr/>
      </p:nvGrpSpPr>
      <p:grpSpPr>
        <a:xfrm>
          <a:off x="0" y="0"/>
          <a:ext cx="0" cy="0"/>
          <a:chOff x="0" y="0"/>
          <a:chExt cx="0" cy="0"/>
        </a:xfrm>
      </p:grpSpPr>
      <p:sp>
        <p:nvSpPr>
          <p:cNvPr id="6" name="Rectángulo 5">
            <a:extLst>
              <a:ext uri="{FF2B5EF4-FFF2-40B4-BE49-F238E27FC236}">
                <a16:creationId xmlns:a16="http://schemas.microsoft.com/office/drawing/2014/main" id="{E6B4EB0D-5DB6-1667-D8CD-C93CCC5A477B}"/>
              </a:ext>
            </a:extLst>
          </p:cNvPr>
          <p:cNvSpPr/>
          <p:nvPr/>
        </p:nvSpPr>
        <p:spPr>
          <a:xfrm>
            <a:off x="711200" y="1674674"/>
            <a:ext cx="4083839" cy="12077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2700" noProof="0" dirty="0"/>
          </a:p>
        </p:txBody>
      </p:sp>
      <p:sp>
        <p:nvSpPr>
          <p:cNvPr id="4" name="Título 1">
            <a:extLst>
              <a:ext uri="{FF2B5EF4-FFF2-40B4-BE49-F238E27FC236}">
                <a16:creationId xmlns:a16="http://schemas.microsoft.com/office/drawing/2014/main" id="{C795637F-680B-D142-C576-CCEE8A1E377F}"/>
              </a:ext>
            </a:extLst>
          </p:cNvPr>
          <p:cNvSpPr txBox="1">
            <a:spLocks/>
          </p:cNvSpPr>
          <p:nvPr/>
        </p:nvSpPr>
        <p:spPr>
          <a:xfrm>
            <a:off x="711200" y="1114453"/>
            <a:ext cx="6843370" cy="76117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5400" b="1" noProof="0" dirty="0">
                <a:solidFill>
                  <a:srgbClr val="92D050"/>
                </a:solidFill>
                <a:latin typeface="Aptos" panose="020B0004020202020204" pitchFamily="34" charset="0"/>
                <a:cs typeface="Arial" panose="020B0604020202020204"/>
                <a:sym typeface="Arial" panose="020B0604020202020204"/>
              </a:rPr>
              <a:t>Justificación</a:t>
            </a:r>
            <a:endParaRPr lang="es-CO" sz="5400" b="1" noProof="0" dirty="0">
              <a:solidFill>
                <a:srgbClr val="92D050"/>
              </a:solidFill>
              <a:latin typeface="Work Sans Light" pitchFamily="2" charset="77"/>
            </a:endParaRPr>
          </a:p>
        </p:txBody>
      </p:sp>
      <p:sp>
        <p:nvSpPr>
          <p:cNvPr id="7" name="CuadroTexto 6">
            <a:extLst>
              <a:ext uri="{FF2B5EF4-FFF2-40B4-BE49-F238E27FC236}">
                <a16:creationId xmlns:a16="http://schemas.microsoft.com/office/drawing/2014/main" id="{2C70D956-394C-9306-854D-2167B03862CD}"/>
              </a:ext>
            </a:extLst>
          </p:cNvPr>
          <p:cNvSpPr txBox="1"/>
          <p:nvPr/>
        </p:nvSpPr>
        <p:spPr>
          <a:xfrm>
            <a:off x="685800" y="2318657"/>
            <a:ext cx="10999502" cy="7448193"/>
          </a:xfrm>
          <a:prstGeom prst="rect">
            <a:avLst/>
          </a:prstGeom>
          <a:noFill/>
        </p:spPr>
        <p:txBody>
          <a:bodyPr wrap="square" rtlCol="0">
            <a:spAutoFit/>
          </a:bodyPr>
          <a:lstStyle/>
          <a:p>
            <a:pPr algn="ctr">
              <a:lnSpc>
                <a:spcPts val="3021"/>
              </a:lnSpc>
            </a:pPr>
            <a:r>
              <a:rPr lang="es-CO" sz="2800" spc="214" noProof="0" dirty="0">
                <a:solidFill>
                  <a:srgbClr val="231F20"/>
                </a:solidFill>
                <a:latin typeface="Open Sauce"/>
                <a:ea typeface="Open Sauce"/>
                <a:cs typeface="Open Sauce"/>
                <a:sym typeface="Open Sauce"/>
              </a:rPr>
              <a:t>El desarrollo de </a:t>
            </a:r>
            <a:r>
              <a:rPr lang="es-CO" sz="2800" spc="214" noProof="0" dirty="0" err="1">
                <a:solidFill>
                  <a:srgbClr val="231F20"/>
                </a:solidFill>
                <a:latin typeface="Open Sauce"/>
                <a:ea typeface="Open Sauce"/>
                <a:cs typeface="Open Sauce"/>
                <a:sym typeface="Open Sauce"/>
              </a:rPr>
              <a:t>PlomApp</a:t>
            </a:r>
            <a:r>
              <a:rPr lang="es-CO" sz="2800" spc="214" noProof="0" dirty="0">
                <a:solidFill>
                  <a:srgbClr val="231F20"/>
                </a:solidFill>
                <a:latin typeface="Open Sauce"/>
                <a:ea typeface="Open Sauce"/>
                <a:cs typeface="Open Sauce"/>
                <a:sym typeface="Open Sauce"/>
              </a:rPr>
              <a:t> es conveniente para CS Soluciones Integrales porque le permitirá tener presencia digital, mejorar la organización de sus servicios y aumentar su competitividad en el mercado. Con la implementación del aplicativo se optimizan procesos como la gestión de solicitudes, asignación de técnicos y seguimiento de clientes, evitando la desorganización y pérdida de información.</a:t>
            </a:r>
          </a:p>
          <a:p>
            <a:pPr algn="ctr">
              <a:lnSpc>
                <a:spcPts val="3021"/>
              </a:lnSpc>
            </a:pPr>
            <a:endParaRPr lang="es-CO" sz="2800" spc="214" noProof="0" dirty="0">
              <a:solidFill>
                <a:srgbClr val="231F20"/>
              </a:solidFill>
              <a:latin typeface="Open Sauce"/>
              <a:ea typeface="Open Sauce"/>
              <a:cs typeface="Open Sauce"/>
              <a:sym typeface="Open Sauce"/>
            </a:endParaRPr>
          </a:p>
          <a:p>
            <a:pPr algn="ctr">
              <a:lnSpc>
                <a:spcPts val="3021"/>
              </a:lnSpc>
            </a:pPr>
            <a:r>
              <a:rPr lang="es-CO" sz="2800" spc="214" noProof="0" dirty="0">
                <a:solidFill>
                  <a:srgbClr val="231F20"/>
                </a:solidFill>
                <a:latin typeface="Open Sauce"/>
                <a:ea typeface="Open Sauce"/>
                <a:cs typeface="Open Sauce"/>
                <a:sym typeface="Open Sauce"/>
              </a:rPr>
              <a:t>Los beneficios se reflejan en los empleados, que contarán con una herramienta que facilita su labor; en los clientes, que tendrán un sistema práctico para solicitar servicios, elegir técnicos y realizar pagos; y en los administradores, que dispondrán de reportes claros para la toma de decisiones. Además, el proyecto posibilita nuevos procesos de atención digital, cuenta con la asesoría de los involucrados y con las herramientas técnicas necesarias para su desarrollo, fortaleciendo también las competencias de los aprendices que participen en su construcción.</a:t>
            </a:r>
          </a:p>
          <a:p>
            <a:endParaRPr lang="es-CO" sz="2800" noProof="0" dirty="0"/>
          </a:p>
        </p:txBody>
      </p:sp>
      <p:pic>
        <p:nvPicPr>
          <p:cNvPr id="3" name="Imagen 2" descr="Un dibujo de un personaje animado&#10;&#10;El contenido generado por IA puede ser incorrecto.">
            <a:extLst>
              <a:ext uri="{FF2B5EF4-FFF2-40B4-BE49-F238E27FC236}">
                <a16:creationId xmlns:a16="http://schemas.microsoft.com/office/drawing/2014/main" id="{7AC11843-CAC0-EFCB-C3AE-7BEF3A6AFA06}"/>
              </a:ext>
            </a:extLst>
          </p:cNvPr>
          <p:cNvPicPr>
            <a:picLocks noChangeAspect="1"/>
          </p:cNvPicPr>
          <p:nvPr/>
        </p:nvPicPr>
        <p:blipFill>
          <a:blip r:embed="rId3"/>
          <a:stretch>
            <a:fillRect/>
          </a:stretch>
        </p:blipFill>
        <p:spPr>
          <a:xfrm>
            <a:off x="12344400" y="2318657"/>
            <a:ext cx="5436902" cy="6796128"/>
          </a:xfrm>
          <a:prstGeom prst="rect">
            <a:avLst/>
          </a:prstGeom>
        </p:spPr>
      </p:pic>
    </p:spTree>
    <p:extLst>
      <p:ext uri="{BB962C8B-B14F-4D97-AF65-F5344CB8AC3E}">
        <p14:creationId xmlns:p14="http://schemas.microsoft.com/office/powerpoint/2010/main" val="3432653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8288000" cy="10287000"/>
          </a:xfrm>
          <a:prstGeom prst="rect">
            <a:avLst/>
          </a:prstGeom>
        </p:spPr>
      </p:pic>
    </p:spTree>
    <p:extLst>
      <p:ext uri="{BB962C8B-B14F-4D97-AF65-F5344CB8AC3E}">
        <p14:creationId xmlns:p14="http://schemas.microsoft.com/office/powerpoint/2010/main" val="27762203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120</TotalTime>
  <Words>708</Words>
  <Application>Microsoft Office PowerPoint</Application>
  <PresentationFormat>Personalizado</PresentationFormat>
  <Paragraphs>35</Paragraphs>
  <Slides>9</Slides>
  <Notes>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Aptos</vt:lpstr>
      <vt:lpstr>Open Sauce</vt:lpstr>
      <vt:lpstr>Calibri</vt:lpstr>
      <vt:lpstr>Arial</vt:lpstr>
      <vt:lpstr>Work Sans Light</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Gráficos Visuales Mapas Conceptuales para Brainstorming Doodle Creativo Multicolor</dc:title>
  <cp:lastModifiedBy>KEVIN PINZON</cp:lastModifiedBy>
  <cp:revision>3</cp:revision>
  <dcterms:created xsi:type="dcterms:W3CDTF">2006-08-16T00:00:00Z</dcterms:created>
  <dcterms:modified xsi:type="dcterms:W3CDTF">2025-10-01T02:36:10Z</dcterms:modified>
  <dc:identifier>DAGzLe2nrJM</dc:identifier>
</cp:coreProperties>
</file>

<file path=docProps/thumbnail.jpeg>
</file>